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9" r:id="rId5"/>
  </p:sldMasterIdLst>
  <p:notesMasterIdLst>
    <p:notesMasterId r:id="rId16"/>
  </p:notesMasterIdLst>
  <p:sldIdLst>
    <p:sldId id="258" r:id="rId6"/>
    <p:sldId id="257" r:id="rId7"/>
    <p:sldId id="266" r:id="rId8"/>
    <p:sldId id="276" r:id="rId9"/>
    <p:sldId id="277" r:id="rId10"/>
    <p:sldId id="278" r:id="rId11"/>
    <p:sldId id="279" r:id="rId12"/>
    <p:sldId id="280" r:id="rId13"/>
    <p:sldId id="281" r:id="rId14"/>
    <p:sldId id="28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02. Main title slides" id="{F3717938-4578-D541-BA0D-050B6B121A6C}">
          <p14:sldIdLst>
            <p14:sldId id="258"/>
          </p14:sldIdLst>
        </p14:section>
        <p14:section name="04. Body and text slided" id="{4E92A50F-B769-F846-BF5B-81C0B9A6F500}">
          <p14:sldIdLst>
            <p14:sldId id="257"/>
            <p14:sldId id="266"/>
            <p14:sldId id="276"/>
            <p14:sldId id="277"/>
            <p14:sldId id="278"/>
            <p14:sldId id="279"/>
            <p14:sldId id="280"/>
            <p14:sldId id="281"/>
            <p14:sldId id="28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CCBF"/>
    <a:srgbClr val="30302D"/>
    <a:srgbClr val="2F2E2E"/>
    <a:srgbClr val="ADD3CE"/>
    <a:srgbClr val="015E87"/>
    <a:srgbClr val="F1F3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6405"/>
  </p:normalViewPr>
  <p:slideViewPr>
    <p:cSldViewPr snapToGrid="0" snapToObjects="1" showGuides="1">
      <p:cViewPr varScale="1">
        <p:scale>
          <a:sx n="63" d="100"/>
          <a:sy n="63" d="100"/>
        </p:scale>
        <p:origin x="780" y="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D53789-04F8-5C46-9BF2-555F1F1F89D3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2DE3C4-3FB5-6942-A4C5-8E35B7843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509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2DE3C4-3FB5-6942-A4C5-8E35B784351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2703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2DE3C4-3FB5-6942-A4C5-8E35B784351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9516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2DE3C4-3FB5-6942-A4C5-8E35B784351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118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C2F7D3D-2198-DC45-97FF-C5CD7FAAFE5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10">
            <a:fgClr>
              <a:srgbClr val="30302D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2B6C181-F787-4B41-8906-34D17D27B9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89262" y="3787361"/>
            <a:ext cx="6213475" cy="9540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65D6B2A-1480-B147-8065-53DBA4F9FE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70954" y="1932325"/>
            <a:ext cx="1250093" cy="125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28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CAE6A-3609-674C-B861-013710235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C051F6-2B23-B74A-9B57-2013624D55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8DB30E-0B28-D841-BAC7-01D5548658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70954" y="440783"/>
            <a:ext cx="1250093" cy="125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676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solidFill>
          <a:srgbClr val="2F2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CAE6A-3609-674C-B861-013710235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rgbClr val="F1F3F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C051F6-2B23-B74A-9B57-2013624D55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1F3F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BC62E4-5E37-F548-976B-63C732524F8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70954" y="2169832"/>
            <a:ext cx="1250093" cy="125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867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solidFill>
          <a:srgbClr val="2F2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0A26BDB0-12D0-3842-9F99-4DE99EE95BC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10">
            <a:fgClr>
              <a:srgbClr val="30302D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1CAE6A-3609-674C-B861-013710235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rgbClr val="F1F3F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C051F6-2B23-B74A-9B57-2013624D55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1F3F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FF5CD8-B2C0-2844-99B7-CC17B9DD8F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70954" y="1994468"/>
            <a:ext cx="1250093" cy="125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697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bg>
      <p:bgPr>
        <a:solidFill>
          <a:srgbClr val="2F2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0A26BDB0-12D0-3842-9F99-4DE99EE95BC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10">
            <a:fgClr>
              <a:srgbClr val="30302D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D4139E-844B-F641-BAF6-1AA2E82DE5C8}"/>
              </a:ext>
            </a:extLst>
          </p:cNvPr>
          <p:cNvSpPr/>
          <p:nvPr userDrawn="1"/>
        </p:nvSpPr>
        <p:spPr>
          <a:xfrm>
            <a:off x="0" y="-26988"/>
            <a:ext cx="1643063" cy="1643063"/>
          </a:xfrm>
          <a:prstGeom prst="rect">
            <a:avLst/>
          </a:prstGeom>
          <a:solidFill>
            <a:srgbClr val="F1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1CAE6A-3609-674C-B861-013710235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800">
                <a:solidFill>
                  <a:srgbClr val="F1F3F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C051F6-2B23-B74A-9B57-2013624D55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1F3F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FF5CD8-B2C0-2844-99B7-CC17B9DD8F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5022" y="288061"/>
            <a:ext cx="953655" cy="960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584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bg>
      <p:bgPr>
        <a:solidFill>
          <a:srgbClr val="2F2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2D4139E-844B-F641-BAF6-1AA2E82DE5C8}"/>
              </a:ext>
            </a:extLst>
          </p:cNvPr>
          <p:cNvSpPr/>
          <p:nvPr userDrawn="1"/>
        </p:nvSpPr>
        <p:spPr>
          <a:xfrm>
            <a:off x="0" y="-26988"/>
            <a:ext cx="1643063" cy="1643063"/>
          </a:xfrm>
          <a:prstGeom prst="rect">
            <a:avLst/>
          </a:prstGeom>
          <a:solidFill>
            <a:srgbClr val="F1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1CAE6A-3609-674C-B861-013710235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800">
                <a:solidFill>
                  <a:srgbClr val="F1F3F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C051F6-2B23-B74A-9B57-2013624D55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1F3F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FF5CD8-B2C0-2844-99B7-CC17B9DD8F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5022" y="288061"/>
            <a:ext cx="953655" cy="960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656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Header">
    <p:bg>
      <p:bgPr>
        <a:solidFill>
          <a:srgbClr val="015E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2D4139E-844B-F641-BAF6-1AA2E82DE5C8}"/>
              </a:ext>
            </a:extLst>
          </p:cNvPr>
          <p:cNvSpPr/>
          <p:nvPr userDrawn="1"/>
        </p:nvSpPr>
        <p:spPr>
          <a:xfrm>
            <a:off x="0" y="-26988"/>
            <a:ext cx="1643063" cy="1643063"/>
          </a:xfrm>
          <a:prstGeom prst="rect">
            <a:avLst/>
          </a:prstGeom>
          <a:solidFill>
            <a:srgbClr val="F1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1CAE6A-3609-674C-B861-013710235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800">
                <a:solidFill>
                  <a:srgbClr val="F1F3F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C051F6-2B23-B74A-9B57-2013624D55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1F3F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FF5CD8-B2C0-2844-99B7-CC17B9DD8F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5022" y="288061"/>
            <a:ext cx="953655" cy="960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701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 Header">
    <p:bg>
      <p:bgPr>
        <a:solidFill>
          <a:srgbClr val="ADD3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2D4139E-844B-F641-BAF6-1AA2E82DE5C8}"/>
              </a:ext>
            </a:extLst>
          </p:cNvPr>
          <p:cNvSpPr/>
          <p:nvPr userDrawn="1"/>
        </p:nvSpPr>
        <p:spPr>
          <a:xfrm>
            <a:off x="0" y="-26988"/>
            <a:ext cx="1643063" cy="1643063"/>
          </a:xfrm>
          <a:prstGeom prst="rect">
            <a:avLst/>
          </a:prstGeom>
          <a:solidFill>
            <a:srgbClr val="F1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1CAE6A-3609-674C-B861-013710235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800">
                <a:solidFill>
                  <a:srgbClr val="2F2E2E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C051F6-2B23-B74A-9B57-2013624D55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30302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FF5CD8-B2C0-2844-99B7-CC17B9DD8F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5022" y="288061"/>
            <a:ext cx="953655" cy="960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632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ection Header">
    <p:bg>
      <p:bgPr>
        <a:solidFill>
          <a:srgbClr val="D5CC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2D4139E-844B-F641-BAF6-1AA2E82DE5C8}"/>
              </a:ext>
            </a:extLst>
          </p:cNvPr>
          <p:cNvSpPr/>
          <p:nvPr userDrawn="1"/>
        </p:nvSpPr>
        <p:spPr>
          <a:xfrm>
            <a:off x="0" y="-26988"/>
            <a:ext cx="1643063" cy="1643063"/>
          </a:xfrm>
          <a:prstGeom prst="rect">
            <a:avLst/>
          </a:prstGeom>
          <a:solidFill>
            <a:srgbClr val="F1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1CAE6A-3609-674C-B861-013710235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800">
                <a:solidFill>
                  <a:srgbClr val="2F2E2E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C051F6-2B23-B74A-9B57-2013624D55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30302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FF5CD8-B2C0-2844-99B7-CC17B9DD8F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5022" y="288061"/>
            <a:ext cx="953655" cy="960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705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bg>
      <p:bgPr>
        <a:solidFill>
          <a:srgbClr val="F1F3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CAE6A-3609-674C-B861-013710235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2012" y="2536030"/>
            <a:ext cx="10515600" cy="11334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rgbClr val="30302D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C051F6-2B23-B74A-9B57-2013624D55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32012" y="3696493"/>
            <a:ext cx="10515600" cy="150018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30302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FF5CD8-B2C0-2844-99B7-CC17B9DD8F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03378" y="5774461"/>
            <a:ext cx="953655" cy="960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320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0A18A-10BF-5140-BBE8-E255C9E08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3437"/>
            <a:ext cx="7118268" cy="132556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66D084-3811-6C45-A489-DF30973740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563937"/>
            <a:ext cx="7118268" cy="234834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265CF27-8929-7F41-B9FC-2730AF8B2D8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193974" y="0"/>
            <a:ext cx="3998026" cy="6858000"/>
          </a:xfrm>
          <a:pattFill prst="pct5">
            <a:fgClr>
              <a:srgbClr val="30302D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to add image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288D65-13CA-40EB-BC0B-039BAB87E8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03378" y="5774461"/>
            <a:ext cx="953655" cy="960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7548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3420874-17A1-0D42-AF56-28A0A113DE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8343" y="2244435"/>
            <a:ext cx="7798130" cy="1016144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D3003A0-BC5F-DC41-9D9E-992A57D617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7663" y="3429000"/>
            <a:ext cx="7799387" cy="28527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1DD6182C-1B3A-7D4F-B512-53E649B090A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193974" y="0"/>
            <a:ext cx="3998026" cy="6858000"/>
          </a:xfrm>
          <a:pattFill prst="pct5">
            <a:fgClr>
              <a:srgbClr val="30302D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to add image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E5F2D3-5F83-412B-A9BA-998A13912E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03378" y="5774461"/>
            <a:ext cx="953655" cy="960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8614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BF8FA71-53F9-DB41-A4D1-D3FCE3B33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3437"/>
            <a:ext cx="7118268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3B5C74A-FD02-574F-B989-079E9A8C0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563937"/>
            <a:ext cx="7118268" cy="2348348"/>
          </a:xfrm>
        </p:spPr>
        <p:txBody>
          <a:bodyPr/>
          <a:lstStyle>
            <a:lvl1pPr>
              <a:defRPr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3085370E-DBF2-354B-AA14-146D8D88641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93974" y="0"/>
            <a:ext cx="3998026" cy="6858000"/>
          </a:xfrm>
          <a:pattFill prst="pct5">
            <a:fgClr>
              <a:srgbClr val="30302D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 b="0"/>
            </a:lvl1pPr>
          </a:lstStyle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image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B84116A-50A6-EC4F-BC3A-3A07B7C4FB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7686" y="293531"/>
            <a:ext cx="1008821" cy="101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2047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rgbClr val="F1F3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A76B3E92-C036-2346-A447-8730F9FD7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3437"/>
            <a:ext cx="7118268" cy="132556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5929DD1-A7A5-F848-AB3D-32BD68541F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563937"/>
            <a:ext cx="7118268" cy="234834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0343329A-4A20-8145-B620-4814BE37B4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193974" y="0"/>
            <a:ext cx="3998026" cy="6858000"/>
          </a:xfrm>
          <a:pattFill prst="pct5">
            <a:fgClr>
              <a:srgbClr val="30302D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to add image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402C498-982F-904F-8699-1A6D534E45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7686" y="293531"/>
            <a:ext cx="1008821" cy="101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2290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rgbClr val="3030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820C3E5-90BE-9945-9862-2CD6B15134E4}"/>
              </a:ext>
            </a:extLst>
          </p:cNvPr>
          <p:cNvSpPr/>
          <p:nvPr userDrawn="1"/>
        </p:nvSpPr>
        <p:spPr>
          <a:xfrm>
            <a:off x="0" y="0"/>
            <a:ext cx="1555668" cy="1555668"/>
          </a:xfrm>
          <a:prstGeom prst="rect">
            <a:avLst/>
          </a:prstGeom>
          <a:solidFill>
            <a:srgbClr val="F1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76B3E92-C036-2346-A447-8730F9FD7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49702"/>
            <a:ext cx="7118268" cy="1325563"/>
          </a:xfrm>
        </p:spPr>
        <p:txBody>
          <a:bodyPr/>
          <a:lstStyle>
            <a:lvl1pPr>
              <a:defRPr>
                <a:solidFill>
                  <a:srgbClr val="F1F3F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5929DD1-A7A5-F848-AB3D-32BD68541F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10202"/>
            <a:ext cx="7118268" cy="2348348"/>
          </a:xfrm>
        </p:spPr>
        <p:txBody>
          <a:bodyPr/>
          <a:lstStyle>
            <a:lvl1pPr>
              <a:defRPr>
                <a:solidFill>
                  <a:srgbClr val="F1F3F2"/>
                </a:solidFill>
              </a:defRPr>
            </a:lvl1pPr>
            <a:lvl2pPr>
              <a:defRPr>
                <a:solidFill>
                  <a:srgbClr val="F1F3F2"/>
                </a:solidFill>
              </a:defRPr>
            </a:lvl2pPr>
            <a:lvl3pPr>
              <a:defRPr>
                <a:solidFill>
                  <a:srgbClr val="F1F3F2"/>
                </a:solidFill>
              </a:defRPr>
            </a:lvl3pPr>
            <a:lvl4pPr>
              <a:defRPr>
                <a:solidFill>
                  <a:srgbClr val="F1F3F2"/>
                </a:solidFill>
              </a:defRPr>
            </a:lvl4pPr>
            <a:lvl5pPr>
              <a:defRPr>
                <a:solidFill>
                  <a:srgbClr val="F1F3F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402C498-982F-904F-8699-1A6D534E45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7686" y="293531"/>
            <a:ext cx="1008821" cy="1016144"/>
          </a:xfrm>
          <a:prstGeom prst="rect">
            <a:avLst/>
          </a:prstGeom>
        </p:spPr>
      </p:pic>
      <p:pic>
        <p:nvPicPr>
          <p:cNvPr id="6" name="Content Placeholder 10">
            <a:extLst>
              <a:ext uri="{FF2B5EF4-FFF2-40B4-BE49-F238E27FC236}">
                <a16:creationId xmlns:a16="http://schemas.microsoft.com/office/drawing/2014/main" id="{4BD5F34C-F828-1A48-8A01-DE2163EECD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03323" y="2837634"/>
            <a:ext cx="3188677" cy="4020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2018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5893821-4B6B-AF4F-A247-3120FE0EB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3437"/>
            <a:ext cx="7118268" cy="132556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47CAC00-C726-FB44-936B-C6B4E1E405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563937"/>
            <a:ext cx="7118268" cy="234834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E4B49C-6C2E-D44B-AFDA-0591FAE933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7686" y="293531"/>
            <a:ext cx="1008821" cy="101614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A66FEBF-2F1A-2F49-81B3-AA80BBC863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600"/>
          <a:stretch/>
        </p:blipFill>
        <p:spPr>
          <a:xfrm>
            <a:off x="8874549" y="2503488"/>
            <a:ext cx="3317451" cy="435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476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9">
            <a:extLst>
              <a:ext uri="{FF2B5EF4-FFF2-40B4-BE49-F238E27FC236}">
                <a16:creationId xmlns:a16="http://schemas.microsoft.com/office/drawing/2014/main" id="{BD1C9AC1-99FD-D24A-A264-778C10060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90650"/>
            <a:ext cx="10515600" cy="705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83B5E3A-8EA8-2747-8273-AB4B2671B3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458078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569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5" r:id="rId3"/>
    <p:sldLayoutId id="2147483656" r:id="rId4"/>
    <p:sldLayoutId id="2147483672" r:id="rId5"/>
    <p:sldLayoutId id="2147483673" r:id="rId6"/>
    <p:sldLayoutId id="2147483675" r:id="rId7"/>
    <p:sldLayoutId id="2147483676" r:id="rId8"/>
    <p:sldLayoutId id="2147483677" r:id="rId9"/>
    <p:sldLayoutId id="2147483674" r:id="rId10"/>
    <p:sldLayoutId id="2147483658" r:id="rId11"/>
    <p:sldLayoutId id="2147483650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965D89-26F7-364F-8732-8DCB41CAE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D88AFF-769A-8B45-8713-EEFE6E566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90F2C-6123-724E-A310-1514084724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E07B98-5D7B-134D-9998-A91FC9064E5E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5045F7-D356-514F-81C8-8DC9BB4BA0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98CF4A-E05B-C647-93F1-9EEB2E021B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8802D-D2F0-7240-A0BD-516992D3B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989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71" r:id="rId3"/>
    <p:sldLayoutId id="214748366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ngall.com/sports-car-png" TargetMode="External"/><Relationship Id="rId3" Type="http://schemas.openxmlformats.org/officeDocument/2006/relationships/hyperlink" Target="http://pngimg.com/download/28016" TargetMode="External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4.png"/><Relationship Id="rId11" Type="http://schemas.openxmlformats.org/officeDocument/2006/relationships/image" Target="../media/image19.jpg"/><Relationship Id="rId5" Type="http://schemas.openxmlformats.org/officeDocument/2006/relationships/image" Target="../media/image13.sv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www.wallpaperflare.com/100-banknotes-australian-dollar-money-currency-cash-finance-wallpaper-wzquv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13" Type="http://schemas.openxmlformats.org/officeDocument/2006/relationships/hyperlink" Target="https://positek.net/new-iphone-question/" TargetMode="External"/><Relationship Id="rId3" Type="http://schemas.openxmlformats.org/officeDocument/2006/relationships/image" Target="../media/image26.png"/><Relationship Id="rId7" Type="http://schemas.openxmlformats.org/officeDocument/2006/relationships/hyperlink" Target="http://pngimg.com/download/8514" TargetMode="External"/><Relationship Id="rId12" Type="http://schemas.openxmlformats.org/officeDocument/2006/relationships/image" Target="../media/image3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3.png"/><Relationship Id="rId11" Type="http://schemas.openxmlformats.org/officeDocument/2006/relationships/hyperlink" Target="https://medium.com/enrique-dans/alexa-everywhere-how-will-the-domestic-assistant-market-evolve-5ad698d343a7" TargetMode="External"/><Relationship Id="rId5" Type="http://schemas.openxmlformats.org/officeDocument/2006/relationships/hyperlink" Target="http://www.pngall.com/laptop-png" TargetMode="External"/><Relationship Id="rId10" Type="http://schemas.openxmlformats.org/officeDocument/2006/relationships/image" Target="../media/image35.jpeg"/><Relationship Id="rId4" Type="http://schemas.openxmlformats.org/officeDocument/2006/relationships/image" Target="../media/image32.png"/><Relationship Id="rId9" Type="http://schemas.openxmlformats.org/officeDocument/2006/relationships/hyperlink" Target="https://clipset.20minutos.es/amazon-echo-con-alexa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BE099-894E-DB41-BDEB-25EF9BB6F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461668"/>
          </a:xfrm>
        </p:spPr>
        <p:txBody>
          <a:bodyPr>
            <a:normAutofit/>
          </a:bodyPr>
          <a:lstStyle/>
          <a:p>
            <a:r>
              <a:rPr lang="en-US" sz="4800" dirty="0"/>
              <a:t>The virtual road toward a new normal: thinking and interacting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EFAF47-E41E-4C44-B8AF-78F889C222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Professor Nan Bahr</a:t>
            </a:r>
          </a:p>
          <a:p>
            <a:r>
              <a:rPr lang="en-US" dirty="0"/>
              <a:t>Deputy Vice Chancellor (Students)</a:t>
            </a:r>
          </a:p>
          <a:p>
            <a:r>
              <a:rPr lang="en-US" dirty="0"/>
              <a:t>Southern Cross University</a:t>
            </a:r>
          </a:p>
          <a:p>
            <a:r>
              <a:rPr lang="en-US" dirty="0"/>
              <a:t>Australia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1B9C48-B838-4821-98B0-2C46574B1C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09"/>
          <a:stretch/>
        </p:blipFill>
        <p:spPr>
          <a:xfrm>
            <a:off x="9677487" y="4171407"/>
            <a:ext cx="2375176" cy="2673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718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AD5F8B-902F-4ED7-B473-46F2954DA7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1879777"/>
            <a:ext cx="5990370" cy="4978223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121C7C9A-1775-40FC-8648-CE366CEA77B3}"/>
              </a:ext>
            </a:extLst>
          </p:cNvPr>
          <p:cNvGrpSpPr/>
          <p:nvPr/>
        </p:nvGrpSpPr>
        <p:grpSpPr>
          <a:xfrm>
            <a:off x="7709315" y="0"/>
            <a:ext cx="4423754" cy="4518528"/>
            <a:chOff x="93073" y="2406596"/>
            <a:chExt cx="4259173" cy="4343228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E077CACD-57BB-4C6F-B597-202DA94315A1}"/>
                </a:ext>
              </a:extLst>
            </p:cNvPr>
            <p:cNvGrpSpPr/>
            <p:nvPr/>
          </p:nvGrpSpPr>
          <p:grpSpPr>
            <a:xfrm>
              <a:off x="93073" y="2490651"/>
              <a:ext cx="4259173" cy="4259173"/>
              <a:chOff x="93073" y="2490651"/>
              <a:chExt cx="4259173" cy="4259173"/>
            </a:xfrm>
          </p:grpSpPr>
          <p:pic>
            <p:nvPicPr>
              <p:cNvPr id="1026" name="9EAEF359-F92C-43F2-89E2-1CB7FDDD90B1" descr="image1.png">
                <a:extLst>
                  <a:ext uri="{FF2B5EF4-FFF2-40B4-BE49-F238E27FC236}">
                    <a16:creationId xmlns:a16="http://schemas.microsoft.com/office/drawing/2014/main" id="{FD68DEBE-E822-4BEB-923F-82E27A4AE2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073" y="2490651"/>
                <a:ext cx="4259173" cy="4259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DB785CCA-E305-4491-9258-8A73B390EFC0}"/>
                  </a:ext>
                </a:extLst>
              </p:cNvPr>
              <p:cNvSpPr/>
              <p:nvPr/>
            </p:nvSpPr>
            <p:spPr>
              <a:xfrm>
                <a:off x="925082" y="2640435"/>
                <a:ext cx="1297577" cy="161196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4" name="Diagonal Stripe 13">
                <a:extLst>
                  <a:ext uri="{FF2B5EF4-FFF2-40B4-BE49-F238E27FC236}">
                    <a16:creationId xmlns:a16="http://schemas.microsoft.com/office/drawing/2014/main" id="{F0F5592D-0549-4527-8EF3-EBE3B3B72178}"/>
                  </a:ext>
                </a:extLst>
              </p:cNvPr>
              <p:cNvSpPr/>
              <p:nvPr/>
            </p:nvSpPr>
            <p:spPr>
              <a:xfrm rot="15901845">
                <a:off x="1428203" y="3379148"/>
                <a:ext cx="1062446" cy="1079862"/>
              </a:xfrm>
              <a:prstGeom prst="diagStrip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1028" name="582CA144-B127-4CEF-B782-9D1F0EF85FC7" descr="image6.png">
              <a:extLst>
                <a:ext uri="{FF2B5EF4-FFF2-40B4-BE49-F238E27FC236}">
                  <a16:creationId xmlns:a16="http://schemas.microsoft.com/office/drawing/2014/main" id="{94BAD63F-8583-4A41-8D45-E6FCFAD5E08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791"/>
            <a:stretch/>
          </p:blipFill>
          <p:spPr bwMode="auto">
            <a:xfrm>
              <a:off x="384816" y="2406596"/>
              <a:ext cx="2224212" cy="18729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" name="Title 1">
            <a:extLst>
              <a:ext uri="{FF2B5EF4-FFF2-40B4-BE49-F238E27FC236}">
                <a16:creationId xmlns:a16="http://schemas.microsoft.com/office/drawing/2014/main" id="{BC42008C-0970-4030-82BC-CB2E3EE435D3}"/>
              </a:ext>
            </a:extLst>
          </p:cNvPr>
          <p:cNvSpPr txBox="1">
            <a:spLocks/>
          </p:cNvSpPr>
          <p:nvPr/>
        </p:nvSpPr>
        <p:spPr>
          <a:xfrm>
            <a:off x="239667" y="195476"/>
            <a:ext cx="10515600" cy="1045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/>
              <a:t>Today I went to work!!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D91B2F4-BC91-4B01-A838-59A90CB6818B}"/>
              </a:ext>
            </a:extLst>
          </p:cNvPr>
          <p:cNvGrpSpPr/>
          <p:nvPr/>
        </p:nvGrpSpPr>
        <p:grpSpPr>
          <a:xfrm flipH="1">
            <a:off x="3547912" y="1334481"/>
            <a:ext cx="3471354" cy="1676426"/>
            <a:chOff x="7302533" y="937442"/>
            <a:chExt cx="4058194" cy="187454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473224F-0793-499C-AA69-DCA81AB232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983" b="23106"/>
            <a:stretch/>
          </p:blipFill>
          <p:spPr>
            <a:xfrm>
              <a:off x="8769531" y="937442"/>
              <a:ext cx="1064954" cy="90007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45EB4F1-8524-435A-BE82-88104F8325C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>
              <a:off x="7302533" y="1577964"/>
              <a:ext cx="4058194" cy="12340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30637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593 0.54629 C -0.19036 0.64444 -0.09609 0.65116 -0.07226 0.56528 C -0.04179 0.48495 -0.08737 0.34791 -0.18802 0.24444 C -0.27695 0.15254 -0.33294 0.00486 -0.30312 -0.07778 C -0.27747 -0.16088 -0.17994 -0.15093 -0.08867 -0.05741 " pathEditMode="relative" rAng="18000000" ptsTypes="AAAAA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18" y="-30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8FB1B-CDC1-C745-9A20-9CE89EF3A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4267"/>
            <a:ext cx="7118268" cy="1325563"/>
          </a:xfrm>
        </p:spPr>
        <p:txBody>
          <a:bodyPr/>
          <a:lstStyle/>
          <a:p>
            <a:pPr algn="l"/>
            <a:r>
              <a:rPr lang="en-US" dirty="0"/>
              <a:t>Who are we online?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76FAE16-B015-452F-9B07-77A93D878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028" y="1967169"/>
            <a:ext cx="1438275" cy="4953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BC0C5CA-2D94-43F8-9B76-23C18F2966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6261" y="5291107"/>
            <a:ext cx="3629025" cy="6096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6D16F9BB-158F-4363-991C-78BD085D43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4028" y="4395532"/>
            <a:ext cx="2105025" cy="638175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04AC48BE-0883-4DE9-A577-FE6B597322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24419" y="3832844"/>
            <a:ext cx="2743161" cy="34746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3CE5433-8CDB-466D-83F9-090E8657CE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60676" y="1689819"/>
            <a:ext cx="1708922" cy="96197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1BF53FD-4CA2-4AA0-9E2D-58610CED8CC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96216" y="2910917"/>
            <a:ext cx="961976" cy="961976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B944F5C5-09DF-48BA-B4D4-92FBDAFE056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01368" y="2139147"/>
            <a:ext cx="1734932" cy="971562"/>
          </a:xfrm>
          <a:prstGeom prst="rect">
            <a:avLst/>
          </a:prstGeom>
        </p:spPr>
      </p:pic>
      <p:pic>
        <p:nvPicPr>
          <p:cNvPr id="47" name="Picture Placeholder 46">
            <a:extLst>
              <a:ext uri="{FF2B5EF4-FFF2-40B4-BE49-F238E27FC236}">
                <a16:creationId xmlns:a16="http://schemas.microsoft.com/office/drawing/2014/main" id="{462719C0-0164-4831-9158-5CC5D460C8F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11"/>
          <a:srcRect l="11413" r="11413"/>
          <a:stretch>
            <a:fillRect/>
          </a:stretch>
        </p:blipFill>
        <p:spPr>
          <a:xfrm>
            <a:off x="8908650" y="349316"/>
            <a:ext cx="2986686" cy="5123202"/>
          </a:xfrm>
        </p:spPr>
      </p:pic>
    </p:spTree>
    <p:extLst>
      <p:ext uri="{BB962C8B-B14F-4D97-AF65-F5344CB8AC3E}">
        <p14:creationId xmlns:p14="http://schemas.microsoft.com/office/powerpoint/2010/main" val="86938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8FB1B-CDC1-C745-9A20-9CE89EF3A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000763">
            <a:off x="8197632" y="2669025"/>
            <a:ext cx="3455517" cy="1325563"/>
          </a:xfrm>
        </p:spPr>
        <p:txBody>
          <a:bodyPr>
            <a:normAutofit/>
          </a:bodyPr>
          <a:lstStyle/>
          <a:p>
            <a:pPr algn="l"/>
            <a:r>
              <a:rPr lang="en-US" sz="2400" dirty="0"/>
              <a:t>Can you be sure who you are communicating with?</a:t>
            </a:r>
          </a:p>
        </p:txBody>
      </p:sp>
      <p:pic>
        <p:nvPicPr>
          <p:cNvPr id="47" name="Picture Placeholder 46">
            <a:extLst>
              <a:ext uri="{FF2B5EF4-FFF2-40B4-BE49-F238E27FC236}">
                <a16:creationId xmlns:a16="http://schemas.microsoft.com/office/drawing/2014/main" id="{462719C0-0164-4831-9158-5CC5D460C8F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tretch>
            <a:fillRect/>
          </a:stretch>
        </p:blipFill>
        <p:spPr>
          <a:xfrm>
            <a:off x="4130813" y="1985121"/>
            <a:ext cx="2986686" cy="2986686"/>
          </a:xfr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46FDDDFB-4F19-40AB-8588-407E81117AF6}"/>
              </a:ext>
            </a:extLst>
          </p:cNvPr>
          <p:cNvSpPr txBox="1">
            <a:spLocks/>
          </p:cNvSpPr>
          <p:nvPr/>
        </p:nvSpPr>
        <p:spPr>
          <a:xfrm>
            <a:off x="990600" y="766667"/>
            <a:ext cx="711826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/>
              <a:t>Networked identity</a:t>
            </a:r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1197BF3-DA2B-4FEB-A8C4-A0B8E1900318}"/>
              </a:ext>
            </a:extLst>
          </p:cNvPr>
          <p:cNvSpPr txBox="1">
            <a:spLocks/>
          </p:cNvSpPr>
          <p:nvPr/>
        </p:nvSpPr>
        <p:spPr>
          <a:xfrm>
            <a:off x="7236320" y="1684706"/>
            <a:ext cx="227071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/>
              <a:t>Are you safe?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3FE617D0-423E-4BD3-8CAC-E5FC881D852D}"/>
              </a:ext>
            </a:extLst>
          </p:cNvPr>
          <p:cNvSpPr txBox="1">
            <a:spLocks/>
          </p:cNvSpPr>
          <p:nvPr/>
        </p:nvSpPr>
        <p:spPr>
          <a:xfrm rot="529347">
            <a:off x="7133700" y="4390790"/>
            <a:ext cx="43054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Have you given too much of yourself and your personal information away?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83FD64C-2117-4C88-9EE1-F5559BFD48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1623" y="3349224"/>
            <a:ext cx="2362943" cy="13291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D84FEDC-2B70-4B49-8B04-5E966A9FB0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211" y="1948051"/>
            <a:ext cx="2362943" cy="123085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FE752D1-E115-415F-97D4-0902C628D6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513" y="4848694"/>
            <a:ext cx="2590800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836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Placeholder 46">
            <a:extLst>
              <a:ext uri="{FF2B5EF4-FFF2-40B4-BE49-F238E27FC236}">
                <a16:creationId xmlns:a16="http://schemas.microsoft.com/office/drawing/2014/main" id="{462719C0-0164-4831-9158-5CC5D460C8F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tretch>
            <a:fillRect/>
          </a:stretch>
        </p:blipFill>
        <p:spPr>
          <a:xfrm>
            <a:off x="8969678" y="2092231"/>
            <a:ext cx="2986686" cy="2986686"/>
          </a:xfr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46FDDDFB-4F19-40AB-8588-407E81117AF6}"/>
              </a:ext>
            </a:extLst>
          </p:cNvPr>
          <p:cNvSpPr txBox="1">
            <a:spLocks/>
          </p:cNvSpPr>
          <p:nvPr/>
        </p:nvSpPr>
        <p:spPr>
          <a:xfrm>
            <a:off x="990599" y="766667"/>
            <a:ext cx="936389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/>
              <a:t>The COVID-19 effect on mental health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554750-09B3-409F-A7A0-345701992D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130" y="2092231"/>
            <a:ext cx="6677624" cy="429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76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Placeholder 46">
            <a:extLst>
              <a:ext uri="{FF2B5EF4-FFF2-40B4-BE49-F238E27FC236}">
                <a16:creationId xmlns:a16="http://schemas.microsoft.com/office/drawing/2014/main" id="{462719C0-0164-4831-9158-5CC5D460C8F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tretch>
            <a:fillRect/>
          </a:stretch>
        </p:blipFill>
        <p:spPr>
          <a:xfrm>
            <a:off x="990599" y="1787431"/>
            <a:ext cx="4554078" cy="4554078"/>
          </a:xfr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46FDDDFB-4F19-40AB-8588-407E81117AF6}"/>
              </a:ext>
            </a:extLst>
          </p:cNvPr>
          <p:cNvSpPr txBox="1">
            <a:spLocks/>
          </p:cNvSpPr>
          <p:nvPr/>
        </p:nvSpPr>
        <p:spPr>
          <a:xfrm>
            <a:off x="990599" y="766667"/>
            <a:ext cx="936389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/>
              <a:t>Technology and work intensification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5C42CF-B534-4827-95C1-D374103CD0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640217">
            <a:off x="6363419" y="2529877"/>
            <a:ext cx="3905250" cy="11715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2690351-0322-4602-B5B0-4D7D73417E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1141" y="4540737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73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Placeholder 46">
            <a:extLst>
              <a:ext uri="{FF2B5EF4-FFF2-40B4-BE49-F238E27FC236}">
                <a16:creationId xmlns:a16="http://schemas.microsoft.com/office/drawing/2014/main" id="{462719C0-0164-4831-9158-5CC5D460C8F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tretch>
            <a:fillRect/>
          </a:stretch>
        </p:blipFill>
        <p:spPr>
          <a:xfrm>
            <a:off x="320039" y="2964183"/>
            <a:ext cx="3603175" cy="3603175"/>
          </a:xfr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46FDDDFB-4F19-40AB-8588-407E81117AF6}"/>
              </a:ext>
            </a:extLst>
          </p:cNvPr>
          <p:cNvSpPr txBox="1">
            <a:spLocks/>
          </p:cNvSpPr>
          <p:nvPr/>
        </p:nvSpPr>
        <p:spPr>
          <a:xfrm>
            <a:off x="990599" y="766667"/>
            <a:ext cx="936389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/>
              <a:t>The financial burden of mental health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5A643B1-40E4-4AA3-9E9F-768A968B2A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574885" y="2065817"/>
            <a:ext cx="4924222" cy="277055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8833CFED-EE8D-479E-B60F-F97E5A477CBC}"/>
              </a:ext>
            </a:extLst>
          </p:cNvPr>
          <p:cNvSpPr txBox="1">
            <a:spLocks/>
          </p:cNvSpPr>
          <p:nvPr/>
        </p:nvSpPr>
        <p:spPr>
          <a:xfrm>
            <a:off x="4468353" y="4836369"/>
            <a:ext cx="649573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/>
              <a:t>$11bn per year in response to the costs of absenteeism, reduced work performance, increased turnover rates and compensation claims</a:t>
            </a:r>
          </a:p>
        </p:txBody>
      </p:sp>
    </p:spTree>
    <p:extLst>
      <p:ext uri="{BB962C8B-B14F-4D97-AF65-F5344CB8AC3E}">
        <p14:creationId xmlns:p14="http://schemas.microsoft.com/office/powerpoint/2010/main" val="1765830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Placeholder 46">
            <a:extLst>
              <a:ext uri="{FF2B5EF4-FFF2-40B4-BE49-F238E27FC236}">
                <a16:creationId xmlns:a16="http://schemas.microsoft.com/office/drawing/2014/main" id="{462719C0-0164-4831-9158-5CC5D460C8F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8488679" y="133897"/>
            <a:ext cx="3603175" cy="3603175"/>
          </a:xfr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46FDDDFB-4F19-40AB-8588-407E81117AF6}"/>
              </a:ext>
            </a:extLst>
          </p:cNvPr>
          <p:cNvSpPr txBox="1">
            <a:spLocks/>
          </p:cNvSpPr>
          <p:nvPr/>
        </p:nvSpPr>
        <p:spPr>
          <a:xfrm>
            <a:off x="990599" y="766667"/>
            <a:ext cx="936389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/>
              <a:t>Privacy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33CFED-EE8D-479E-B60F-F97E5A477CBC}"/>
              </a:ext>
            </a:extLst>
          </p:cNvPr>
          <p:cNvSpPr txBox="1">
            <a:spLocks/>
          </p:cNvSpPr>
          <p:nvPr/>
        </p:nvSpPr>
        <p:spPr>
          <a:xfrm>
            <a:off x="889130" y="2189663"/>
            <a:ext cx="6582824" cy="6770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/>
              <a:t>95% of data breaches are from human error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11547D7-FBFD-41B9-A81C-CCABD133E722}"/>
              </a:ext>
            </a:extLst>
          </p:cNvPr>
          <p:cNvSpPr txBox="1">
            <a:spLocks/>
          </p:cNvSpPr>
          <p:nvPr/>
        </p:nvSpPr>
        <p:spPr>
          <a:xfrm>
            <a:off x="889129" y="3530247"/>
            <a:ext cx="6582824" cy="6770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/>
              <a:t>Data protection is about to reach a cost of $140bn for 2021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2A85B40-D2C3-4BC8-B0BA-AF03CF4B7B18}"/>
              </a:ext>
            </a:extLst>
          </p:cNvPr>
          <p:cNvSpPr txBox="1">
            <a:spLocks/>
          </p:cNvSpPr>
          <p:nvPr/>
        </p:nvSpPr>
        <p:spPr>
          <a:xfrm>
            <a:off x="889130" y="4875327"/>
            <a:ext cx="6582824" cy="6770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/>
              <a:t>Approximately 300bn passwords are used worldwide</a:t>
            </a:r>
          </a:p>
        </p:txBody>
      </p:sp>
    </p:spTree>
    <p:extLst>
      <p:ext uri="{BB962C8B-B14F-4D97-AF65-F5344CB8AC3E}">
        <p14:creationId xmlns:p14="http://schemas.microsoft.com/office/powerpoint/2010/main" val="2454977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Placeholder 46">
            <a:extLst>
              <a:ext uri="{FF2B5EF4-FFF2-40B4-BE49-F238E27FC236}">
                <a16:creationId xmlns:a16="http://schemas.microsoft.com/office/drawing/2014/main" id="{462719C0-0164-4831-9158-5CC5D460C8F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8488679" y="133897"/>
            <a:ext cx="3603175" cy="3603175"/>
          </a:xfr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46FDDDFB-4F19-40AB-8588-407E81117AF6}"/>
              </a:ext>
            </a:extLst>
          </p:cNvPr>
          <p:cNvSpPr txBox="1">
            <a:spLocks/>
          </p:cNvSpPr>
          <p:nvPr/>
        </p:nvSpPr>
        <p:spPr>
          <a:xfrm>
            <a:off x="990599" y="766667"/>
            <a:ext cx="936389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/>
              <a:t>Conclusion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33CFED-EE8D-479E-B60F-F97E5A477CBC}"/>
              </a:ext>
            </a:extLst>
          </p:cNvPr>
          <p:cNvSpPr txBox="1">
            <a:spLocks/>
          </p:cNvSpPr>
          <p:nvPr/>
        </p:nvSpPr>
        <p:spPr>
          <a:xfrm>
            <a:off x="889130" y="2093866"/>
            <a:ext cx="6582824" cy="6770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/>
              <a:t>This is the new normal!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F02B98-C8EB-49C9-B19F-15C5854AD9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35236" y="2815593"/>
            <a:ext cx="2869422" cy="19006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49826DC-36D9-4C7C-917C-C0C0DCEFC2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1611086" y="4967058"/>
            <a:ext cx="1998498" cy="147747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D036D1E-356C-4AC6-865C-9A0A1310CC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3275940" y="3627529"/>
            <a:ext cx="3071332" cy="207826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0E7E966-F1E6-4794-B9F8-7F51F3C6297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4225310" y="1294868"/>
            <a:ext cx="3959470" cy="202231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E7E39AF-86EA-4DFE-885C-9D540B925D0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6599781" y="3992776"/>
            <a:ext cx="2824690" cy="2518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889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Placeholder 46">
            <a:extLst>
              <a:ext uri="{FF2B5EF4-FFF2-40B4-BE49-F238E27FC236}">
                <a16:creationId xmlns:a16="http://schemas.microsoft.com/office/drawing/2014/main" id="{462719C0-0164-4831-9158-5CC5D460C8F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7305409" y="133897"/>
            <a:ext cx="4786446" cy="4786446"/>
          </a:xfr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46FDDDFB-4F19-40AB-8588-407E81117AF6}"/>
              </a:ext>
            </a:extLst>
          </p:cNvPr>
          <p:cNvSpPr txBox="1">
            <a:spLocks/>
          </p:cNvSpPr>
          <p:nvPr/>
        </p:nvSpPr>
        <p:spPr>
          <a:xfrm>
            <a:off x="990599" y="766667"/>
            <a:ext cx="936389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1672167108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pages">
  <a:themeElements>
    <a:clrScheme name="SCU blue 1">
      <a:dk1>
        <a:srgbClr val="2E2F2E"/>
      </a:dk1>
      <a:lt1>
        <a:srgbClr val="F1F3F1"/>
      </a:lt1>
      <a:dk2>
        <a:srgbClr val="2E3030"/>
      </a:dk2>
      <a:lt2>
        <a:srgbClr val="F3F1F1"/>
      </a:lt2>
      <a:accent1>
        <a:srgbClr val="025D86"/>
      </a:accent1>
      <a:accent2>
        <a:srgbClr val="F4D502"/>
      </a:accent2>
      <a:accent3>
        <a:srgbClr val="D5CBBE"/>
      </a:accent3>
      <a:accent4>
        <a:srgbClr val="5D656C"/>
      </a:accent4>
      <a:accent5>
        <a:srgbClr val="00A6B6"/>
      </a:accent5>
      <a:accent6>
        <a:srgbClr val="70AD47"/>
      </a:accent6>
      <a:hlink>
        <a:srgbClr val="005E87"/>
      </a:hlink>
      <a:folHlink>
        <a:srgbClr val="10615B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ter_ppt_SCU" id="{4CEC4C12-2734-6E44-8DF4-20A801A41993}" vid="{C51BD8B4-01A9-E346-854D-88221587FD98}"/>
    </a:ext>
  </a:extLst>
</a:theme>
</file>

<file path=ppt/theme/theme2.xml><?xml version="1.0" encoding="utf-8"?>
<a:theme xmlns:a="http://schemas.openxmlformats.org/drawingml/2006/main" name="Body and text 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ter_ppt_SCU" id="{4CEC4C12-2734-6E44-8DF4-20A801A41993}" vid="{EC9026A7-ABC5-1B4F-B502-0A03B786948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C95B884FB15FA4DB3DBAFD0E3EE3289" ma:contentTypeVersion="13" ma:contentTypeDescription="Create a new document." ma:contentTypeScope="" ma:versionID="a4b3cd8a5a6ec94f6e6e92ecedf9d345">
  <xsd:schema xmlns:xsd="http://www.w3.org/2001/XMLSchema" xmlns:xs="http://www.w3.org/2001/XMLSchema" xmlns:p="http://schemas.microsoft.com/office/2006/metadata/properties" xmlns:ns3="657b12d9-b1a3-4453-87c8-9720a6ba66e8" xmlns:ns4="20546442-6540-4bb1-84f1-8c9baa149a13" targetNamespace="http://schemas.microsoft.com/office/2006/metadata/properties" ma:root="true" ma:fieldsID="0e0435204ed896d88b1e75dea474a55d" ns3:_="" ns4:_="">
    <xsd:import namespace="657b12d9-b1a3-4453-87c8-9720a6ba66e8"/>
    <xsd:import namespace="20546442-6540-4bb1-84f1-8c9baa149a1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7b12d9-b1a3-4453-87c8-9720a6ba66e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546442-6540-4bb1-84f1-8c9baa149a13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4984E80-B813-4ED3-834D-60CEDEB0698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413247A-B416-42A1-BAA1-BB885BC8C221}">
  <ds:schemaRefs>
    <ds:schemaRef ds:uri="20546442-6540-4bb1-84f1-8c9baa149a13"/>
    <ds:schemaRef ds:uri="http://schemas.microsoft.com/office/2006/metadata/properties"/>
    <ds:schemaRef ds:uri="http://purl.org/dc/elements/1.1/"/>
    <ds:schemaRef ds:uri="http://www.w3.org/XML/1998/namespace"/>
    <ds:schemaRef ds:uri="http://purl.org/dc/terms/"/>
    <ds:schemaRef ds:uri="657b12d9-b1a3-4453-87c8-9720a6ba66e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8D50D2D-46C2-4960-BDAD-9DAB443441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57b12d9-b1a3-4453-87c8-9720a6ba66e8"/>
    <ds:schemaRef ds:uri="20546442-6540-4bb1-84f1-8c9baa149a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4871</TotalTime>
  <Words>142</Words>
  <Application>Microsoft Office PowerPoint</Application>
  <PresentationFormat>Widescreen</PresentationFormat>
  <Paragraphs>25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Title pages</vt:lpstr>
      <vt:lpstr>Body and text </vt:lpstr>
      <vt:lpstr>The virtual road toward a new normal: thinking and interacting</vt:lpstr>
      <vt:lpstr>PowerPoint Presentation</vt:lpstr>
      <vt:lpstr>Who are we online?</vt:lpstr>
      <vt:lpstr>Can you be sure who you are communicating with?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Stephen Harris</dc:creator>
  <cp:lastModifiedBy>Nan Bahr</cp:lastModifiedBy>
  <cp:revision>123</cp:revision>
  <dcterms:created xsi:type="dcterms:W3CDTF">2020-06-26T07:08:57Z</dcterms:created>
  <dcterms:modified xsi:type="dcterms:W3CDTF">2021-02-10T00:58:42Z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0x0101001C95B884FB15FA4DB3DBAFD0E3EE3289</vt:lpwstr>
  </property>
</Properties>
</file>